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483" r:id="rId3"/>
    <p:sldId id="497" r:id="rId4"/>
    <p:sldId id="499" r:id="rId5"/>
    <p:sldId id="518" r:id="rId6"/>
    <p:sldId id="522" r:id="rId7"/>
    <p:sldId id="503" r:id="rId8"/>
    <p:sldId id="501" r:id="rId9"/>
    <p:sldId id="502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6" r:id="rId22"/>
    <p:sldId id="517" r:id="rId23"/>
    <p:sldId id="519" r:id="rId24"/>
    <p:sldId id="520" r:id="rId25"/>
    <p:sldId id="521" r:id="rId2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650" autoAdjust="0"/>
    <p:restoredTop sz="84453"/>
  </p:normalViewPr>
  <p:slideViewPr>
    <p:cSldViewPr snapToGrid="0" snapToObjects="1" showGuides="1">
      <p:cViewPr varScale="1">
        <p:scale>
          <a:sx n="54" d="100"/>
          <a:sy n="54" d="100"/>
        </p:scale>
        <p:origin x="200" y="145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94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64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9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5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9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www.stat.berkeley.edu/~ledell/docs/dlab_ensembles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docs.h2o.ai" TargetMode="External"/><Relationship Id="rId4" Type="http://schemas.openxmlformats.org/officeDocument/2006/relationships/hyperlink" Target="mailto:joe@h2o.ai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docs.h2o.a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Workshop: </a:t>
            </a:r>
            <a:br>
              <a:rPr lang="en-US" b="0" dirty="0" smtClean="0"/>
            </a:br>
            <a:r>
              <a:rPr lang="en-US" b="0" dirty="0" smtClean="0"/>
              <a:t>Scalable 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satRday</a:t>
            </a:r>
            <a:r>
              <a:rPr lang="en-US" dirty="0" smtClean="0"/>
              <a:t> #1</a:t>
            </a:r>
          </a:p>
          <a:p>
            <a:pPr algn="ctr"/>
            <a:r>
              <a:rPr lang="en-US" dirty="0" smtClean="0"/>
              <a:t>MTA TTK, Budapest, Hungary</a:t>
            </a:r>
          </a:p>
          <a:p>
            <a:pPr algn="ctr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step_02_data_exploration.R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5" y="1200150"/>
            <a:ext cx="3364689" cy="33940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65" y="1200150"/>
            <a:ext cx="3669270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14" y="691410"/>
            <a:ext cx="1721971" cy="4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8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step_03_load_data_into_h2o.R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7587"/>
            <a:ext cx="4038600" cy="267920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82" y="1200150"/>
            <a:ext cx="3848836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54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step_03_load_data_into_h2o.R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69185"/>
            <a:ext cx="4038600" cy="1456004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08900"/>
            <a:ext cx="4038600" cy="257657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5236" y="869864"/>
            <a:ext cx="616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other import functions later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0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step_04_train_simple_models.R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695399"/>
            <a:ext cx="4038600" cy="6312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6621"/>
            <a:ext cx="4038600" cy="3141133"/>
          </a:xfr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11" y="1373188"/>
            <a:ext cx="3364689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step_04_train_simple_models.R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8387"/>
            <a:ext cx="4038600" cy="6576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6730"/>
            <a:ext cx="4038600" cy="286091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832058"/>
            <a:ext cx="6941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Look at available parameters in H2O GBM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5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step_04_train_simple_models.R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6516"/>
            <a:ext cx="4038600" cy="114134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95270"/>
            <a:ext cx="4038600" cy="260383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0020" y="107205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default values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8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step_04_train_simple_models.R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4585"/>
            <a:ext cx="4038600" cy="202520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57" y="1200150"/>
            <a:ext cx="2965486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2133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6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step_04_train_simple_models.R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4936"/>
            <a:ext cx="4038600" cy="292450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21" y="1200150"/>
            <a:ext cx="3228957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63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step_05_cross_validation.R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0" y="1338876"/>
            <a:ext cx="4038600" cy="239986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38876"/>
            <a:ext cx="4038600" cy="31166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5693" y="3813156"/>
            <a:ext cx="25426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Problems with 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105835" y="4150659"/>
            <a:ext cx="542365" cy="394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5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step_06_manual_tuning.R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478"/>
            <a:ext cx="4038600" cy="268141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179866"/>
            <a:ext cx="4038600" cy="90569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2"/>
          <a:stretch/>
        </p:blipFill>
        <p:spPr>
          <a:xfrm>
            <a:off x="4648200" y="1818088"/>
            <a:ext cx="4038600" cy="9367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874388"/>
            <a:ext cx="6822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Try to avoid overfitting with manual tuning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4865" y="2106928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default values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2935" y="3496787"/>
            <a:ext cx="27462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Manual tuning –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Slightly better 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9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380972" y="1904199"/>
            <a:ext cx="790876" cy="796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136689" y="182998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Jakub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Kuba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step_07_grid_search.R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6" y="1200150"/>
            <a:ext cx="3296947" cy="33940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46" y="1200150"/>
            <a:ext cx="3788508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8026" y="654049"/>
            <a:ext cx="688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H2O to find best parameter settings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5708" y="1989791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2x2x2 = 8 models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3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step_07_grid_search.R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97" y="1200150"/>
            <a:ext cx="3713806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630"/>
            <a:ext cx="4038600" cy="1239115"/>
          </a:xfrm>
        </p:spPr>
      </p:pic>
      <p:sp>
        <p:nvSpPr>
          <p:cNvPr id="6" name="TextBox 5"/>
          <p:cNvSpPr txBox="1"/>
          <p:nvPr/>
        </p:nvSpPr>
        <p:spPr>
          <a:xfrm>
            <a:off x="457200" y="1324641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Extract the best model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889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step_08_random_grid_search.R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5" y="1200150"/>
            <a:ext cx="3318410" cy="33940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38349"/>
            <a:ext cx="4038600" cy="211767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8026" y="654049"/>
            <a:ext cx="7079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I want to expand the search space?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6500" y="1653683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5x5x5 = 125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5364" y="2756985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define max runtime /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o. of models</a:t>
            </a: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82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step_09_stacking.R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40" y="1200150"/>
            <a:ext cx="3587519" cy="3394075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Ensembles perform better than individual base algorithms</a:t>
            </a:r>
          </a:p>
          <a:p>
            <a:pPr lvl="1"/>
            <a:r>
              <a:rPr lang="en-US" dirty="0" smtClean="0"/>
              <a:t>See “</a:t>
            </a:r>
            <a:r>
              <a:rPr lang="en-US" dirty="0" smtClean="0">
                <a:hlinkClick r:id="rId3"/>
              </a:rPr>
              <a:t>Intro to Practical Ensemble Learning</a:t>
            </a:r>
            <a:r>
              <a:rPr lang="en-US" dirty="0" smtClean="0"/>
              <a:t>” by Erin </a:t>
            </a:r>
            <a:r>
              <a:rPr lang="en-US" dirty="0" err="1" smtClean="0"/>
              <a:t>LeDell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80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step_09_stacking.R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08872"/>
            <a:ext cx="4038600" cy="1576630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0213"/>
            <a:ext cx="4038600" cy="2253948"/>
          </a:xfrm>
        </p:spPr>
      </p:pic>
    </p:spTree>
    <p:extLst>
      <p:ext uri="{BB962C8B-B14F-4D97-AF65-F5344CB8AC3E}">
        <p14:creationId xmlns:p14="http://schemas.microsoft.com/office/powerpoint/2010/main" val="1673202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Advanced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Grid Search + Model Stacking</a:t>
            </a:r>
          </a:p>
          <a:p>
            <a:r>
              <a:rPr lang="en-US" dirty="0" smtClean="0"/>
              <a:t>Saving / Loading Models</a:t>
            </a:r>
          </a:p>
          <a:p>
            <a:r>
              <a:rPr lang="en-US" dirty="0" smtClean="0"/>
              <a:t>Exporting Plain Old Java Objects (POJOs)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>
                <a:hlinkClick r:id="rId3" action="ppaction://hlinkfile"/>
              </a:rPr>
              <a:t>docs.h2o.ai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>
                <a:hlinkClick r:id="rId4"/>
              </a:rPr>
              <a:t>joe@h2o.ai</a:t>
            </a:r>
            <a:endParaRPr lang="en-US" dirty="0" smtClean="0"/>
          </a:p>
          <a:p>
            <a:pPr lvl="1"/>
            <a:r>
              <a:rPr lang="en-US" dirty="0"/>
              <a:t>@</a:t>
            </a:r>
            <a:r>
              <a:rPr lang="en-US" dirty="0" smtClean="0"/>
              <a:t>matlabulous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Algorithm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01" y="576052"/>
            <a:ext cx="7129914" cy="45674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72665" y="1732547"/>
            <a:ext cx="2983832" cy="25795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8009" y="2657487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</a:t>
            </a:r>
            <a:r>
              <a:rPr lang="en-US" dirty="0"/>
              <a:t>– </a:t>
            </a:r>
            <a:r>
              <a:rPr lang="en-US" dirty="0" smtClean="0"/>
              <a:t>R</a:t>
            </a:r>
            <a:r>
              <a:rPr lang="en-US" dirty="0"/>
              <a:t>, </a:t>
            </a:r>
            <a:r>
              <a:rPr lang="en-US" dirty="0" smtClean="0"/>
              <a:t>Python &amp;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smtClean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Basics (steps 1 – 6)</a:t>
            </a:r>
            <a:endParaRPr lang="en-US" dirty="0"/>
          </a:p>
          <a:p>
            <a:pPr lvl="1"/>
            <a:r>
              <a:rPr lang="en-US" dirty="0"/>
              <a:t>Loading data</a:t>
            </a:r>
          </a:p>
          <a:p>
            <a:pPr lvl="1"/>
            <a:r>
              <a:rPr lang="en-US" dirty="0" smtClean="0"/>
              <a:t>Training basic models</a:t>
            </a:r>
          </a:p>
          <a:p>
            <a:pPr lvl="1"/>
            <a:r>
              <a:rPr lang="en-US" dirty="0" smtClean="0"/>
              <a:t>Manual </a:t>
            </a:r>
            <a:r>
              <a:rPr lang="en-US" dirty="0" smtClean="0"/>
              <a:t>tuning</a:t>
            </a:r>
          </a:p>
          <a:p>
            <a:pPr lvl="1"/>
            <a:endParaRPr lang="en-US" dirty="0"/>
          </a:p>
          <a:p>
            <a:r>
              <a:rPr lang="en-US" dirty="0" smtClean="0"/>
              <a:t>Advanced (steps 7 – 9)</a:t>
            </a:r>
            <a:endParaRPr lang="en-US" dirty="0"/>
          </a:p>
          <a:p>
            <a:pPr lvl="1"/>
            <a:r>
              <a:rPr lang="en-US" dirty="0" smtClean="0"/>
              <a:t>Grid search</a:t>
            </a:r>
          </a:p>
          <a:p>
            <a:pPr lvl="1"/>
            <a:r>
              <a:rPr lang="en-US" dirty="0" smtClean="0"/>
              <a:t>Random grid search</a:t>
            </a:r>
          </a:p>
          <a:p>
            <a:pPr lvl="1"/>
            <a:r>
              <a:rPr lang="en-US" dirty="0" smtClean="0"/>
              <a:t>Model stacking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Scalable ML</a:t>
            </a:r>
          </a:p>
          <a:p>
            <a:pPr lvl="1"/>
            <a:r>
              <a:rPr lang="en-US" dirty="0" smtClean="0"/>
              <a:t>Today’s workshop</a:t>
            </a:r>
          </a:p>
          <a:p>
            <a:pPr lvl="2"/>
            <a:r>
              <a:rPr lang="en-US" dirty="0" smtClean="0"/>
              <a:t>Small dataset</a:t>
            </a:r>
          </a:p>
          <a:p>
            <a:pPr lvl="2"/>
            <a:r>
              <a:rPr lang="en-US" dirty="0" smtClean="0"/>
              <a:t>Local H2O cluster (single laptop)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To scale it up</a:t>
            </a:r>
          </a:p>
          <a:p>
            <a:pPr lvl="2"/>
            <a:r>
              <a:rPr lang="en-US" dirty="0" smtClean="0"/>
              <a:t>Change one line of code - connect to bigger H2O clusters (AWS, Hadoop, Spark etc.)</a:t>
            </a:r>
          </a:p>
          <a:p>
            <a:pPr lvl="2"/>
            <a:r>
              <a:rPr lang="en-US" dirty="0" smtClean="0"/>
              <a:t>Rest of code remains the same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R Scripts for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229601" cy="3394472"/>
          </a:xfrm>
        </p:spPr>
        <p:txBody>
          <a:bodyPr/>
          <a:lstStyle/>
          <a:p>
            <a:r>
              <a:rPr lang="en-US" dirty="0" smtClean="0"/>
              <a:t>Please go to</a:t>
            </a:r>
          </a:p>
          <a:p>
            <a:r>
              <a:rPr lang="en-US" sz="4400" b="1" dirty="0" err="1" smtClean="0"/>
              <a:t>bit.ly</a:t>
            </a:r>
            <a:r>
              <a:rPr lang="en-US" sz="4400" b="1" dirty="0" smtClean="0"/>
              <a:t>/h2o_budapest_workshop</a:t>
            </a:r>
            <a:endParaRPr lang="en-US" sz="4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87" y="2681408"/>
            <a:ext cx="4921624" cy="20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9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892"/>
            <a:ext cx="4038600" cy="123859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03786"/>
            <a:ext cx="4038600" cy="278680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4138" y="1204360"/>
            <a:ext cx="320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mlbench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33026"/>
            <a:ext cx="4038600" cy="2728323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9528"/>
            <a:ext cx="4038600" cy="2235318"/>
          </a:xfrm>
        </p:spPr>
      </p:pic>
      <p:sp>
        <p:nvSpPr>
          <p:cNvPr id="6" name="TextBox 5"/>
          <p:cNvSpPr txBox="1"/>
          <p:nvPr/>
        </p:nvSpPr>
        <p:spPr>
          <a:xfrm>
            <a:off x="694844" y="955178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92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step_01_install_packages.R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98488"/>
            <a:ext cx="4038600" cy="1797398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0331"/>
            <a:ext cx="4038600" cy="1273712"/>
          </a:xfrm>
        </p:spPr>
      </p:pic>
      <p:sp>
        <p:nvSpPr>
          <p:cNvPr id="6" name="TextBox 5"/>
          <p:cNvSpPr txBox="1"/>
          <p:nvPr/>
        </p:nvSpPr>
        <p:spPr>
          <a:xfrm>
            <a:off x="527303" y="1195580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Package ‘h2oEnsemble’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482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7889</TotalTime>
  <Words>388</Words>
  <Application>Microsoft Macintosh PowerPoint</Application>
  <PresentationFormat>On-screen Show (16:9)</PresentationFormat>
  <Paragraphs>138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Courier New</vt:lpstr>
      <vt:lpstr>Times New Roman</vt:lpstr>
      <vt:lpstr>Arial</vt:lpstr>
      <vt:lpstr>Custom Design</vt:lpstr>
      <vt:lpstr>Workshop:  Scalable Machine Learning with H2O</vt:lpstr>
      <vt:lpstr>About H2O.ai</vt:lpstr>
      <vt:lpstr>Current Algorithm Overview</vt:lpstr>
      <vt:lpstr>H2O Interfaces – R, Python &amp; Others</vt:lpstr>
      <vt:lpstr>About this Workshop</vt:lpstr>
      <vt:lpstr>Download R Scripts for Workshop</vt:lpstr>
      <vt:lpstr>step_01_install_packages.R</vt:lpstr>
      <vt:lpstr>step_01_install_packages.R</vt:lpstr>
      <vt:lpstr>step_01_install_packages.R</vt:lpstr>
      <vt:lpstr>step_02_data_exploration.R</vt:lpstr>
      <vt:lpstr>step_03_load_data_into_h2o.R</vt:lpstr>
      <vt:lpstr>step_03_load_data_into_h2o.R</vt:lpstr>
      <vt:lpstr>step_04_train_simple_models.R</vt:lpstr>
      <vt:lpstr>step_04_train_simple_models.R</vt:lpstr>
      <vt:lpstr>step_04_train_simple_models.R</vt:lpstr>
      <vt:lpstr>step_04_train_simple_models.R</vt:lpstr>
      <vt:lpstr>step_04_train_simple_models.R</vt:lpstr>
      <vt:lpstr>step_05_cross_validation.R</vt:lpstr>
      <vt:lpstr>step_06_manual_tuning.R</vt:lpstr>
      <vt:lpstr>step_07_grid_search.R</vt:lpstr>
      <vt:lpstr>step_07_grid_search.R</vt:lpstr>
      <vt:lpstr>step_08_random_grid_search.R</vt:lpstr>
      <vt:lpstr>step_09_stacking.R</vt:lpstr>
      <vt:lpstr>step_09_stacking.R</vt:lpstr>
      <vt:lpstr>Other Advanced Topics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654</cp:revision>
  <cp:lastPrinted>2016-09-01T23:03:45Z</cp:lastPrinted>
  <dcterms:created xsi:type="dcterms:W3CDTF">2015-09-15T15:26:47Z</dcterms:created>
  <dcterms:modified xsi:type="dcterms:W3CDTF">2016-09-03T04:48:22Z</dcterms:modified>
</cp:coreProperties>
</file>